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3"/>
  </p:notesMasterIdLst>
  <p:sldIdLst>
    <p:sldId id="281" r:id="rId2"/>
    <p:sldId id="283" r:id="rId3"/>
    <p:sldId id="269" r:id="rId4"/>
    <p:sldId id="270" r:id="rId5"/>
    <p:sldId id="271" r:id="rId6"/>
    <p:sldId id="272" r:id="rId7"/>
    <p:sldId id="295" r:id="rId8"/>
    <p:sldId id="284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290" r:id="rId20"/>
    <p:sldId id="289" r:id="rId21"/>
    <p:sldId id="279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81"/>
            <p14:sldId id="283"/>
            <p14:sldId id="269"/>
            <p14:sldId id="270"/>
            <p14:sldId id="271"/>
            <p14:sldId id="272"/>
            <p14:sldId id="295"/>
            <p14:sldId id="284"/>
            <p14:sldId id="291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290"/>
            <p14:sldId id="289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708" autoAdjust="0"/>
  </p:normalViewPr>
  <p:slideViewPr>
    <p:cSldViewPr>
      <p:cViewPr>
        <p:scale>
          <a:sx n="100" d="100"/>
          <a:sy n="100" d="100"/>
        </p:scale>
        <p:origin x="-135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9BCBA-FC4D-4443-B832-4D4F7D7150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F888B-531C-47B4-9D21-FFDC57E01474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сформированность основных компонентов учебной деятельности, успешное усвоение программного материала;</a:t>
          </a:r>
        </a:p>
      </dgm:t>
    </dgm:pt>
    <dgm:pt modelId="{E039CE22-D5E0-4685-B940-BB77913AE08C}" type="parTrans" cxnId="{48ACD09F-8430-4AB5-B172-9B0F95A7C673}">
      <dgm:prSet/>
      <dgm:spPr/>
      <dgm:t>
        <a:bodyPr/>
        <a:lstStyle/>
        <a:p>
          <a:endParaRPr lang="ru-RU"/>
        </a:p>
      </dgm:t>
    </dgm:pt>
    <dgm:pt modelId="{4C7160F3-FF76-44A6-85BC-A8CF20D15D19}" type="sibTrans" cxnId="{48ACD09F-8430-4AB5-B172-9B0F95A7C673}">
      <dgm:prSet/>
      <dgm:spPr/>
      <dgm:t>
        <a:bodyPr/>
        <a:lstStyle/>
        <a:p>
          <a:endParaRPr lang="ru-RU"/>
        </a:p>
      </dgm:t>
    </dgm:pt>
    <dgm:pt modelId="{30681694-7CC8-4458-8FE5-9CAB137F476F}">
      <dgm:prSet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новообразования младшего школьного возраста – произвольность, рефлексия, мышление в понятиях </a:t>
          </a:r>
        </a:p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(в соответствующих возрасту формах);</a:t>
          </a:r>
        </a:p>
      </dgm:t>
    </dgm:pt>
    <dgm:pt modelId="{D18DA747-12E3-4679-ADDF-8A14A722DA79}" type="parTrans" cxnId="{DE75F700-2193-49D2-B551-18932F34DFC1}">
      <dgm:prSet/>
      <dgm:spPr/>
      <dgm:t>
        <a:bodyPr/>
        <a:lstStyle/>
        <a:p>
          <a:endParaRPr lang="ru-RU"/>
        </a:p>
      </dgm:t>
    </dgm:pt>
    <dgm:pt modelId="{2DC0187D-8C8E-4812-8B9C-9D8E11296BC7}" type="sibTrans" cxnId="{DE75F700-2193-49D2-B551-18932F34DFC1}">
      <dgm:prSet/>
      <dgm:spPr/>
      <dgm:t>
        <a:bodyPr/>
        <a:lstStyle/>
        <a:p>
          <a:endParaRPr lang="ru-RU"/>
        </a:p>
      </dgm:t>
    </dgm:pt>
    <dgm:pt modelId="{3D497D50-CC91-4AF5-BC51-0B0F27AE9B16}">
      <dgm:prSet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качественно иной, более «взрослый» тип взаимоотношений с учителями и одноклассниками.</a:t>
          </a:r>
        </a:p>
      </dgm:t>
    </dgm:pt>
    <dgm:pt modelId="{C631D210-416B-45F2-B521-ED2D4D376AB1}" type="parTrans" cxnId="{85BCA579-1474-46AD-926D-94F035BA5879}">
      <dgm:prSet/>
      <dgm:spPr/>
      <dgm:t>
        <a:bodyPr/>
        <a:lstStyle/>
        <a:p>
          <a:endParaRPr lang="ru-RU"/>
        </a:p>
      </dgm:t>
    </dgm:pt>
    <dgm:pt modelId="{F105040F-A959-492A-BFC7-B81BF1018350}" type="sibTrans" cxnId="{85BCA579-1474-46AD-926D-94F035BA5879}">
      <dgm:prSet/>
      <dgm:spPr/>
      <dgm:t>
        <a:bodyPr/>
        <a:lstStyle/>
        <a:p>
          <a:endParaRPr lang="ru-RU"/>
        </a:p>
      </dgm:t>
    </dgm:pt>
    <dgm:pt modelId="{AE55D982-9FB9-4320-88F7-49D6326FC3C8}" type="pres">
      <dgm:prSet presAssocID="{8D99BCBA-FC4D-4443-B832-4D4F7D7150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5065F-0EA1-4E57-93FB-3F7377308610}" type="pres">
      <dgm:prSet presAssocID="{8D99BCBA-FC4D-4443-B832-4D4F7D7150A2}" presName="dummyMaxCanvas" presStyleCnt="0">
        <dgm:presLayoutVars/>
      </dgm:prSet>
      <dgm:spPr/>
    </dgm:pt>
    <dgm:pt modelId="{60EFA110-F46B-4E46-A6FD-719C43B97883}" type="pres">
      <dgm:prSet presAssocID="{8D99BCBA-FC4D-4443-B832-4D4F7D7150A2}" presName="ThreeNodes_1" presStyleLbl="node1" presStyleIdx="0" presStyleCnt="3" custScaleX="92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14B01-F48F-4302-8F86-BAB9252B93F9}" type="pres">
      <dgm:prSet presAssocID="{8D99BCBA-FC4D-4443-B832-4D4F7D7150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57CF5-7F20-4461-9602-8271B756A48A}" type="pres">
      <dgm:prSet presAssocID="{8D99BCBA-FC4D-4443-B832-4D4F7D7150A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38ACF-D2A0-4E4E-A320-CA87F834209C}" type="pres">
      <dgm:prSet presAssocID="{8D99BCBA-FC4D-4443-B832-4D4F7D7150A2}" presName="ThreeConn_1-2" presStyleLbl="fgAccFollowNode1" presStyleIdx="0" presStyleCnt="2" custAng="10800000" custScaleX="111843" custLinFactNeighborX="-48917" custLinFactNeighborY="-5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F971D-DB21-42E1-B7DC-D5A8CBC2BC55}" type="pres">
      <dgm:prSet presAssocID="{8D99BCBA-FC4D-4443-B832-4D4F7D7150A2}" presName="ThreeConn_2-3" presStyleLbl="fgAccFollowNode1" presStyleIdx="1" presStyleCnt="2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E3F54-6996-44DA-84AB-839953F26321}" type="pres">
      <dgm:prSet presAssocID="{8D99BCBA-FC4D-4443-B832-4D4F7D7150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E2F0-99B4-4117-8443-A08EFCCDF927}" type="pres">
      <dgm:prSet presAssocID="{8D99BCBA-FC4D-4443-B832-4D4F7D7150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D69F8-ACCA-4A43-A9EC-FB97C12A1AB8}" type="pres">
      <dgm:prSet presAssocID="{8D99BCBA-FC4D-4443-B832-4D4F7D7150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5F700-2193-49D2-B551-18932F34DFC1}" srcId="{8D99BCBA-FC4D-4443-B832-4D4F7D7150A2}" destId="{30681694-7CC8-4458-8FE5-9CAB137F476F}" srcOrd="1" destOrd="0" parTransId="{D18DA747-12E3-4679-ADDF-8A14A722DA79}" sibTransId="{2DC0187D-8C8E-4812-8B9C-9D8E11296BC7}"/>
    <dgm:cxn modelId="{5B6150CD-7757-44CA-8606-3512B18F95AE}" type="presOf" srcId="{3D497D50-CC91-4AF5-BC51-0B0F27AE9B16}" destId="{C85D69F8-ACCA-4A43-A9EC-FB97C12A1AB8}" srcOrd="1" destOrd="0" presId="urn:microsoft.com/office/officeart/2005/8/layout/vProcess5"/>
    <dgm:cxn modelId="{AE0AC92A-ABBF-4B24-B519-4D6FADF044A2}" type="presOf" srcId="{3D497D50-CC91-4AF5-BC51-0B0F27AE9B16}" destId="{B0957CF5-7F20-4461-9602-8271B756A48A}" srcOrd="0" destOrd="0" presId="urn:microsoft.com/office/officeart/2005/8/layout/vProcess5"/>
    <dgm:cxn modelId="{F331F05A-56C9-4BDC-BB10-F06BC5DA0AC1}" type="presOf" srcId="{30681694-7CC8-4458-8FE5-9CAB137F476F}" destId="{6BC14B01-F48F-4302-8F86-BAB9252B93F9}" srcOrd="0" destOrd="0" presId="urn:microsoft.com/office/officeart/2005/8/layout/vProcess5"/>
    <dgm:cxn modelId="{3BB5E42C-6740-4E4D-B103-9DFAF63A5118}" type="presOf" srcId="{8D99BCBA-FC4D-4443-B832-4D4F7D7150A2}" destId="{AE55D982-9FB9-4320-88F7-49D6326FC3C8}" srcOrd="0" destOrd="0" presId="urn:microsoft.com/office/officeart/2005/8/layout/vProcess5"/>
    <dgm:cxn modelId="{19BA25C9-B59E-424D-9832-5A65C4AC30D2}" type="presOf" srcId="{4C7160F3-FF76-44A6-85BC-A8CF20D15D19}" destId="{46038ACF-D2A0-4E4E-A320-CA87F834209C}" srcOrd="0" destOrd="0" presId="urn:microsoft.com/office/officeart/2005/8/layout/vProcess5"/>
    <dgm:cxn modelId="{48ACD09F-8430-4AB5-B172-9B0F95A7C673}" srcId="{8D99BCBA-FC4D-4443-B832-4D4F7D7150A2}" destId="{BF9F888B-531C-47B4-9D21-FFDC57E01474}" srcOrd="0" destOrd="0" parTransId="{E039CE22-D5E0-4685-B940-BB77913AE08C}" sibTransId="{4C7160F3-FF76-44A6-85BC-A8CF20D15D19}"/>
    <dgm:cxn modelId="{EBF7EA66-35AC-4FDA-ABE8-72EC592540CF}" type="presOf" srcId="{BF9F888B-531C-47B4-9D21-FFDC57E01474}" destId="{A64E3F54-6996-44DA-84AB-839953F26321}" srcOrd="1" destOrd="0" presId="urn:microsoft.com/office/officeart/2005/8/layout/vProcess5"/>
    <dgm:cxn modelId="{3EC51351-A229-47FC-9554-8873B5E99A1D}" type="presOf" srcId="{2DC0187D-8C8E-4812-8B9C-9D8E11296BC7}" destId="{B2EF971D-DB21-42E1-B7DC-D5A8CBC2BC55}" srcOrd="0" destOrd="0" presId="urn:microsoft.com/office/officeart/2005/8/layout/vProcess5"/>
    <dgm:cxn modelId="{E32385AC-6A16-4991-8D3D-199E825AA78F}" type="presOf" srcId="{30681694-7CC8-4458-8FE5-9CAB137F476F}" destId="{D0E6E2F0-99B4-4117-8443-A08EFCCDF927}" srcOrd="1" destOrd="0" presId="urn:microsoft.com/office/officeart/2005/8/layout/vProcess5"/>
    <dgm:cxn modelId="{85BCA579-1474-46AD-926D-94F035BA5879}" srcId="{8D99BCBA-FC4D-4443-B832-4D4F7D7150A2}" destId="{3D497D50-CC91-4AF5-BC51-0B0F27AE9B16}" srcOrd="2" destOrd="0" parTransId="{C631D210-416B-45F2-B521-ED2D4D376AB1}" sibTransId="{F105040F-A959-492A-BFC7-B81BF1018350}"/>
    <dgm:cxn modelId="{B1B9D267-01E4-4052-95E0-8A76B8D4A059}" type="presOf" srcId="{BF9F888B-531C-47B4-9D21-FFDC57E01474}" destId="{60EFA110-F46B-4E46-A6FD-719C43B97883}" srcOrd="0" destOrd="0" presId="urn:microsoft.com/office/officeart/2005/8/layout/vProcess5"/>
    <dgm:cxn modelId="{05BE1E15-C088-457E-94EC-B64AF5ECCAA1}" type="presParOf" srcId="{AE55D982-9FB9-4320-88F7-49D6326FC3C8}" destId="{0545065F-0EA1-4E57-93FB-3F7377308610}" srcOrd="0" destOrd="0" presId="urn:microsoft.com/office/officeart/2005/8/layout/vProcess5"/>
    <dgm:cxn modelId="{DC59BE13-AB4F-4013-8EC3-F4E59BEA0D06}" type="presParOf" srcId="{AE55D982-9FB9-4320-88F7-49D6326FC3C8}" destId="{60EFA110-F46B-4E46-A6FD-719C43B97883}" srcOrd="1" destOrd="0" presId="urn:microsoft.com/office/officeart/2005/8/layout/vProcess5"/>
    <dgm:cxn modelId="{9C28A160-8D6A-4125-95A9-5E11E3D915A5}" type="presParOf" srcId="{AE55D982-9FB9-4320-88F7-49D6326FC3C8}" destId="{6BC14B01-F48F-4302-8F86-BAB9252B93F9}" srcOrd="2" destOrd="0" presId="urn:microsoft.com/office/officeart/2005/8/layout/vProcess5"/>
    <dgm:cxn modelId="{46092E4F-80A1-4B18-875D-304A2403A596}" type="presParOf" srcId="{AE55D982-9FB9-4320-88F7-49D6326FC3C8}" destId="{B0957CF5-7F20-4461-9602-8271B756A48A}" srcOrd="3" destOrd="0" presId="urn:microsoft.com/office/officeart/2005/8/layout/vProcess5"/>
    <dgm:cxn modelId="{20850BD1-95AE-47F6-9A8E-7674209ED96E}" type="presParOf" srcId="{AE55D982-9FB9-4320-88F7-49D6326FC3C8}" destId="{46038ACF-D2A0-4E4E-A320-CA87F834209C}" srcOrd="4" destOrd="0" presId="urn:microsoft.com/office/officeart/2005/8/layout/vProcess5"/>
    <dgm:cxn modelId="{C40CE7A4-CE05-4902-B927-4264C2C1B8F6}" type="presParOf" srcId="{AE55D982-9FB9-4320-88F7-49D6326FC3C8}" destId="{B2EF971D-DB21-42E1-B7DC-D5A8CBC2BC55}" srcOrd="5" destOrd="0" presId="urn:microsoft.com/office/officeart/2005/8/layout/vProcess5"/>
    <dgm:cxn modelId="{03F1E8E2-39AD-4820-9E8C-16036E61058C}" type="presParOf" srcId="{AE55D982-9FB9-4320-88F7-49D6326FC3C8}" destId="{A64E3F54-6996-44DA-84AB-839953F26321}" srcOrd="6" destOrd="0" presId="urn:microsoft.com/office/officeart/2005/8/layout/vProcess5"/>
    <dgm:cxn modelId="{0020F712-63F9-4774-A0DA-F84BF0C9F0A1}" type="presParOf" srcId="{AE55D982-9FB9-4320-88F7-49D6326FC3C8}" destId="{D0E6E2F0-99B4-4117-8443-A08EFCCDF927}" srcOrd="7" destOrd="0" presId="urn:microsoft.com/office/officeart/2005/8/layout/vProcess5"/>
    <dgm:cxn modelId="{7E921E0B-5EFB-4B54-B88B-80E304431645}" type="presParOf" srcId="{AE55D982-9FB9-4320-88F7-49D6326FC3C8}" destId="{C85D69F8-ACCA-4A43-A9EC-FB97C12A1A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FA110-F46B-4E46-A6FD-719C43B97883}">
      <dsp:nvSpPr>
        <dsp:cNvPr id="0" name=""/>
        <dsp:cNvSpPr/>
      </dsp:nvSpPr>
      <dsp:spPr>
        <a:xfrm>
          <a:off x="239441" y="0"/>
          <a:ext cx="6192657" cy="126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сформированность основных компонентов учебной деятельности, успешное усвоение программного материала;</a:t>
          </a:r>
        </a:p>
      </dsp:txBody>
      <dsp:txXfrm>
        <a:off x="276427" y="36986"/>
        <a:ext cx="4922501" cy="1188827"/>
      </dsp:txXfrm>
    </dsp:sp>
    <dsp:sp modelId="{6BC14B01-F48F-4302-8F86-BAB9252B93F9}">
      <dsp:nvSpPr>
        <dsp:cNvPr id="0" name=""/>
        <dsp:cNvSpPr/>
      </dsp:nvSpPr>
      <dsp:spPr>
        <a:xfrm>
          <a:off x="588665" y="1473265"/>
          <a:ext cx="6671541" cy="126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новообразования младшего школьного возраста – произвольность, рефлексия, мышление в понятиях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(в соответствующих возрасту формах);</a:t>
          </a:r>
        </a:p>
      </dsp:txBody>
      <dsp:txXfrm>
        <a:off x="625651" y="1510251"/>
        <a:ext cx="5188084" cy="1188826"/>
      </dsp:txXfrm>
    </dsp:sp>
    <dsp:sp modelId="{B0957CF5-7F20-4461-9602-8271B756A48A}">
      <dsp:nvSpPr>
        <dsp:cNvPr id="0" name=""/>
        <dsp:cNvSpPr/>
      </dsp:nvSpPr>
      <dsp:spPr>
        <a:xfrm>
          <a:off x="1177330" y="2946531"/>
          <a:ext cx="6671541" cy="126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качественно иной, более «взрослый» тип взаимоотношений с учителями и одноклассниками.</a:t>
          </a:r>
        </a:p>
      </dsp:txBody>
      <dsp:txXfrm>
        <a:off x="1214316" y="2983517"/>
        <a:ext cx="5188084" cy="1188826"/>
      </dsp:txXfrm>
    </dsp:sp>
    <dsp:sp modelId="{46038ACF-D2A0-4E4E-A320-CA87F834209C}">
      <dsp:nvSpPr>
        <dsp:cNvPr id="0" name=""/>
        <dsp:cNvSpPr/>
      </dsp:nvSpPr>
      <dsp:spPr>
        <a:xfrm rot="10800000">
          <a:off x="5400596" y="914234"/>
          <a:ext cx="918028" cy="820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07152" y="1117387"/>
        <a:ext cx="504916" cy="617666"/>
      </dsp:txXfrm>
    </dsp:sp>
    <dsp:sp modelId="{B2EF971D-DB21-42E1-B7DC-D5A8CBC2BC55}">
      <dsp:nvSpPr>
        <dsp:cNvPr id="0" name=""/>
        <dsp:cNvSpPr/>
      </dsp:nvSpPr>
      <dsp:spPr>
        <a:xfrm rot="10800000">
          <a:off x="6439387" y="2422469"/>
          <a:ext cx="820819" cy="820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24071" y="2625622"/>
        <a:ext cx="451451" cy="617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8FD9-04B8-4E01-9807-B85C03E007C1}" type="datetime1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2CB9-ED9C-4CF1-BC06-EA603FD3D1E7}" type="datetime1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1DDB-9876-4D82-929B-2737A7D43DCE}" type="datetime1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6250-3A10-45D9-AC0E-C3B22CB538ED}" type="datetime1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4802-542D-4DB5-906B-B0E06A2CCF72}" type="datetime1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862C-918E-44A8-8AF1-AE8BA442FAAC}" type="datetime1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E4CF-C23B-4DB5-B0E7-78688EC0CA34}" type="datetime1">
              <a:rPr lang="ru-RU" smtClean="0"/>
              <a:t>12.08.2020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792E-F800-4313-87E8-71BCAB9E81D9}" type="datetime1">
              <a:rPr lang="ru-RU" smtClean="0"/>
              <a:t>12.08.2020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FC5-B597-47EC-B860-71ED5DDA30B6}" type="datetime1">
              <a:rPr lang="ru-RU" smtClean="0"/>
              <a:t>12.08.2020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D10-93BE-4D1E-878F-B9B1921BCEA4}" type="datetime1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74E2-ED96-4C1A-A3EB-504E48234F89}" type="datetime1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12E134-0736-4CD2-A293-0CDA7CAC6924}" type="datetime1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55050" y="1811437"/>
            <a:ext cx="77615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к школе.</a:t>
            </a:r>
          </a:p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родителям.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9848" y="60585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14 августа 2020 года</a:t>
            </a:r>
          </a:p>
          <a:p>
            <a:pPr algn="ctr"/>
            <a:r>
              <a:rPr lang="ru-RU" altLang="ru-RU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3011A-309D-4F06-A25C-CB084364B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49" y="3366380"/>
            <a:ext cx="4147101" cy="229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38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xmlns="" id="{DBDF3A01-C723-4353-A218-F8BF2DC626CA}"/>
              </a:ext>
            </a:extLst>
          </p:cNvPr>
          <p:cNvSpPr/>
          <p:nvPr/>
        </p:nvSpPr>
        <p:spPr>
          <a:xfrm>
            <a:off x="31910" y="1648674"/>
            <a:ext cx="479496" cy="317615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младшего подростка</a:t>
            </a:r>
            <a:r>
              <a:rPr lang="ru-RU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43840"/>
            <a:ext cx="8136904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достойном положении в коллективе сверстников, в семье;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утомляемость;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обзавестись верным другом;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избежать изоляции, как в классе, так и в малом коллективе;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отвращение к необоснованным запретам;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промахам учителей;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переоценка своих возможностей, реализация которых предполагается 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отдаленном будущем;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адаптации к неудачам;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выраженная эмоциональность;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требовательность к соответствию слова делу;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интерес к спорту; </a:t>
            </a:r>
          </a:p>
          <a:p>
            <a:pPr indent="4572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 коллекционированием, увлечение музыкой и киноискусством.</a:t>
            </a:r>
            <a:endParaRPr lang="ru-RU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C736BB-0216-42EC-A4D8-E79B1674F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79951"/>
            <a:ext cx="2512047" cy="166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B6E0CCBC-3D52-427F-936C-8F2089E16B82}"/>
              </a:ext>
            </a:extLst>
          </p:cNvPr>
          <p:cNvSpPr/>
          <p:nvPr/>
        </p:nvSpPr>
        <p:spPr>
          <a:xfrm>
            <a:off x="184493" y="5594679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0DEDA50D-60CB-4E94-8523-D854FFFDBD48}"/>
              </a:ext>
            </a:extLst>
          </p:cNvPr>
          <p:cNvSpPr/>
          <p:nvPr/>
        </p:nvSpPr>
        <p:spPr>
          <a:xfrm>
            <a:off x="511405" y="1325221"/>
            <a:ext cx="414135" cy="259858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8139E170-E085-4184-9097-3B49CA16D9DF}"/>
              </a:ext>
            </a:extLst>
          </p:cNvPr>
          <p:cNvSpPr/>
          <p:nvPr/>
        </p:nvSpPr>
        <p:spPr>
          <a:xfrm>
            <a:off x="323527" y="2029885"/>
            <a:ext cx="340461" cy="247412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70D6D400-293A-4564-8BD3-624F09E1A139}"/>
              </a:ext>
            </a:extLst>
          </p:cNvPr>
          <p:cNvSpPr/>
          <p:nvPr/>
        </p:nvSpPr>
        <p:spPr>
          <a:xfrm>
            <a:off x="7498023" y="1955580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8F41ADC9-D254-4672-B543-844AAF985BA7}"/>
              </a:ext>
            </a:extLst>
          </p:cNvPr>
          <p:cNvSpPr/>
          <p:nvPr/>
        </p:nvSpPr>
        <p:spPr>
          <a:xfrm>
            <a:off x="7663987" y="2277296"/>
            <a:ext cx="479496" cy="292387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20E0408D-D302-48D9-A642-885EB6E712D3}"/>
              </a:ext>
            </a:extLst>
          </p:cNvPr>
          <p:cNvSpPr/>
          <p:nvPr/>
        </p:nvSpPr>
        <p:spPr>
          <a:xfrm>
            <a:off x="8312525" y="1807985"/>
            <a:ext cx="572867" cy="353848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2AE056DD-5A5D-47C3-BC36-AE079E09F372}"/>
              </a:ext>
            </a:extLst>
          </p:cNvPr>
          <p:cNvSpPr/>
          <p:nvPr/>
        </p:nvSpPr>
        <p:spPr>
          <a:xfrm>
            <a:off x="251520" y="5933797"/>
            <a:ext cx="542958" cy="353848"/>
          </a:xfrm>
          <a:prstGeom prst="parallelogram">
            <a:avLst>
              <a:gd name="adj" fmla="val 32752"/>
            </a:avLst>
          </a:prstGeom>
          <a:solidFill>
            <a:srgbClr val="CCFF9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xmlns="" id="{3C7FC29A-3B48-4A39-BF2D-036D3BB9C441}"/>
              </a:ext>
            </a:extLst>
          </p:cNvPr>
          <p:cNvSpPr/>
          <p:nvPr/>
        </p:nvSpPr>
        <p:spPr>
          <a:xfrm>
            <a:off x="147687" y="6477520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xmlns="" id="{0753A13B-80B6-49D1-AEF5-C832E626F663}"/>
              </a:ext>
            </a:extLst>
          </p:cNvPr>
          <p:cNvSpPr/>
          <p:nvPr/>
        </p:nvSpPr>
        <p:spPr>
          <a:xfrm>
            <a:off x="8243602" y="2528949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08012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готовности к обучению в средней школе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83388"/>
              </p:ext>
            </p:extLst>
          </p:nvPr>
        </p:nvGraphicFramePr>
        <p:xfrm>
          <a:off x="827584" y="1700808"/>
          <a:ext cx="7848872" cy="420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D8652FD8-C328-40C7-931E-E24E4D831C97}"/>
              </a:ext>
            </a:extLst>
          </p:cNvPr>
          <p:cNvSpPr/>
          <p:nvPr/>
        </p:nvSpPr>
        <p:spPr>
          <a:xfrm>
            <a:off x="848296" y="5842180"/>
            <a:ext cx="568964" cy="36004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F0063E2C-E292-439B-A540-70928E9240C8}"/>
              </a:ext>
            </a:extLst>
          </p:cNvPr>
          <p:cNvSpPr/>
          <p:nvPr/>
        </p:nvSpPr>
        <p:spPr>
          <a:xfrm>
            <a:off x="449582" y="5638484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FFCC2652-2E85-4C3C-82C8-B36FED4251EC}"/>
              </a:ext>
            </a:extLst>
          </p:cNvPr>
          <p:cNvSpPr/>
          <p:nvPr/>
        </p:nvSpPr>
        <p:spPr>
          <a:xfrm>
            <a:off x="212548" y="6093296"/>
            <a:ext cx="568963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90554FCC-0F67-494B-A276-4747B41C3F57}"/>
              </a:ext>
            </a:extLst>
          </p:cNvPr>
          <p:cNvSpPr/>
          <p:nvPr/>
        </p:nvSpPr>
        <p:spPr>
          <a:xfrm>
            <a:off x="924621" y="6453336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14D25AE9-EF88-4B1A-BDC4-3FE91EB1E4D6}"/>
              </a:ext>
            </a:extLst>
          </p:cNvPr>
          <p:cNvSpPr/>
          <p:nvPr/>
        </p:nvSpPr>
        <p:spPr>
          <a:xfrm>
            <a:off x="8307982" y="1396806"/>
            <a:ext cx="568963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xmlns="" id="{6ECEA499-FC46-464D-B77A-B67885E4EC47}"/>
              </a:ext>
            </a:extLst>
          </p:cNvPr>
          <p:cNvSpPr/>
          <p:nvPr/>
        </p:nvSpPr>
        <p:spPr>
          <a:xfrm>
            <a:off x="8023499" y="2030292"/>
            <a:ext cx="568964" cy="36004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73F217EB-5B0D-463B-9AFB-C9BF7F3C97A2}"/>
              </a:ext>
            </a:extLst>
          </p:cNvPr>
          <p:cNvSpPr/>
          <p:nvPr/>
        </p:nvSpPr>
        <p:spPr>
          <a:xfrm>
            <a:off x="7916472" y="1767850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44177B1F-ED09-499E-A94F-E13815163166}"/>
              </a:ext>
            </a:extLst>
          </p:cNvPr>
          <p:cNvSpPr/>
          <p:nvPr/>
        </p:nvSpPr>
        <p:spPr>
          <a:xfrm>
            <a:off x="8510491" y="2443280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DBA6AE1B-9D8D-410F-841C-904D7280D0B9}"/>
              </a:ext>
            </a:extLst>
          </p:cNvPr>
          <p:cNvSpPr/>
          <p:nvPr/>
        </p:nvSpPr>
        <p:spPr>
          <a:xfrm>
            <a:off x="8278807" y="2765889"/>
            <a:ext cx="331929" cy="220498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F6CF57B2-1F80-43ED-9FA0-8A7DE8636E7D}"/>
              </a:ext>
            </a:extLst>
          </p:cNvPr>
          <p:cNvSpPr/>
          <p:nvPr/>
        </p:nvSpPr>
        <p:spPr>
          <a:xfrm>
            <a:off x="601982" y="5790884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можно помочь?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62880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25917D-46BA-46F8-90A4-008A44BA5CB8}"/>
              </a:ext>
            </a:extLst>
          </p:cNvPr>
          <p:cNvSpPr txBox="1"/>
          <p:nvPr/>
        </p:nvSpPr>
        <p:spPr>
          <a:xfrm>
            <a:off x="899592" y="1628800"/>
            <a:ext cx="77048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 eaLnBrk="1" hangingPunct="1">
              <a:buFont typeface="Arial" panose="020B0604020202020204" pitchFamily="34" charset="0"/>
              <a:buChar char="•"/>
              <a:tabLst>
                <a:tab pos="8248650" algn="l"/>
              </a:tabLs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условия для развития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самостоятельности в поведении ребенка. У пятиклассника непременно должны быть домашние обязанности, за выполнение которых он несет ответственность. </a:t>
            </a:r>
          </a:p>
          <a:p>
            <a:pPr indent="447675" algn="just" eaLnBrk="1" hangingPunct="1">
              <a:buFont typeface="Arial" panose="020B0604020202020204" pitchFamily="34" charset="0"/>
              <a:buChar char="•"/>
              <a:tabLst>
                <a:tab pos="8248650" algn="l"/>
              </a:tabLs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кажущуюся взрослость,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пятиклассник нуждается                                         в ненавязчивом контроле со стороны родителей, поскольку не всегда может сам сориентироваться в новых требованиях школьной жизни. </a:t>
            </a:r>
          </a:p>
          <a:p>
            <a:pPr indent="447675" algn="just" eaLnBrk="1" hangingPunct="1">
              <a:buFont typeface="Arial" panose="020B0604020202020204" pitchFamily="34" charset="0"/>
              <a:buChar char="•"/>
              <a:tabLst>
                <a:tab pos="8248650" algn="l"/>
              </a:tabLs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пятиклассника учитель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поддерживая при этом авторитет учителя. </a:t>
            </a:r>
          </a:p>
          <a:p>
            <a:pPr indent="447675" algn="just" eaLnBrk="1" hangingPunct="1">
              <a:buFont typeface="Arial" panose="020B0604020202020204" pitchFamily="34" charset="0"/>
              <a:buChar char="•"/>
              <a:tabLst>
                <a:tab pos="8248650" algn="l"/>
              </a:tabLs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Пятикласснику уже не так интересна учеба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по себе, многим в школе интересно бывать потому, что там много друзей. Важно, чтобы у ребенка была возможность обсудить свои школьные дела, учебу и отношения с друзьями в семье, с родителями. </a:t>
            </a: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BACBF6A3-244C-408A-850C-A4D5A6E58DFA}"/>
              </a:ext>
            </a:extLst>
          </p:cNvPr>
          <p:cNvSpPr/>
          <p:nvPr/>
        </p:nvSpPr>
        <p:spPr>
          <a:xfrm>
            <a:off x="7716480" y="5675418"/>
            <a:ext cx="499777" cy="36004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C53FA20D-5C81-4492-9FAF-8F0D1DFDF28F}"/>
              </a:ext>
            </a:extLst>
          </p:cNvPr>
          <p:cNvSpPr/>
          <p:nvPr/>
        </p:nvSpPr>
        <p:spPr>
          <a:xfrm>
            <a:off x="8050293" y="5441222"/>
            <a:ext cx="499777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B25C80EC-9499-40BB-8DAF-699940DCDC54}"/>
              </a:ext>
            </a:extLst>
          </p:cNvPr>
          <p:cNvSpPr/>
          <p:nvPr/>
        </p:nvSpPr>
        <p:spPr>
          <a:xfrm>
            <a:off x="373587" y="2078596"/>
            <a:ext cx="331929" cy="220498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84E12F78-1F43-439A-AE8E-FD9019155C55}"/>
              </a:ext>
            </a:extLst>
          </p:cNvPr>
          <p:cNvSpPr/>
          <p:nvPr/>
        </p:nvSpPr>
        <p:spPr>
          <a:xfrm>
            <a:off x="179512" y="1521643"/>
            <a:ext cx="568093" cy="444089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xmlns="" id="{595FC4F5-DF37-4867-B5D7-03DA95742D6C}"/>
              </a:ext>
            </a:extLst>
          </p:cNvPr>
          <p:cNvSpPr/>
          <p:nvPr/>
        </p:nvSpPr>
        <p:spPr>
          <a:xfrm>
            <a:off x="8218141" y="5935376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48DF5C3E-4972-4609-A2FA-06CDC43AF3FA}"/>
              </a:ext>
            </a:extLst>
          </p:cNvPr>
          <p:cNvSpPr/>
          <p:nvPr/>
        </p:nvSpPr>
        <p:spPr>
          <a:xfrm>
            <a:off x="7800403" y="6200014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CC298C4F-C6AF-4EE7-9266-965E36BF5DED}"/>
              </a:ext>
            </a:extLst>
          </p:cNvPr>
          <p:cNvSpPr/>
          <p:nvPr/>
        </p:nvSpPr>
        <p:spPr>
          <a:xfrm>
            <a:off x="567663" y="1426656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D28C6571-C279-459E-93A4-129FD51F901B}"/>
              </a:ext>
            </a:extLst>
          </p:cNvPr>
          <p:cNvSpPr/>
          <p:nvPr/>
        </p:nvSpPr>
        <p:spPr>
          <a:xfrm>
            <a:off x="80440" y="5685584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BDBEF7E9-D9A1-4DE1-8EDE-532E9210A05C}"/>
              </a:ext>
            </a:extLst>
          </p:cNvPr>
          <p:cNvSpPr/>
          <p:nvPr/>
        </p:nvSpPr>
        <p:spPr>
          <a:xfrm>
            <a:off x="415677" y="6045624"/>
            <a:ext cx="573886" cy="374887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xmlns="" id="{28DCA1AC-EBC6-4C2E-AB58-1F103A626D23}"/>
              </a:ext>
            </a:extLst>
          </p:cNvPr>
          <p:cNvSpPr/>
          <p:nvPr/>
        </p:nvSpPr>
        <p:spPr>
          <a:xfrm>
            <a:off x="1165675" y="6420511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xmlns="" id="{73437C7F-EE58-406A-906E-B7AA7F186D29}"/>
              </a:ext>
            </a:extLst>
          </p:cNvPr>
          <p:cNvSpPr/>
          <p:nvPr/>
        </p:nvSpPr>
        <p:spPr>
          <a:xfrm>
            <a:off x="688013" y="5795833"/>
            <a:ext cx="648074" cy="391349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xmlns="" id="{341B51FB-DEB2-4224-872F-52855C50DE43}"/>
              </a:ext>
            </a:extLst>
          </p:cNvPr>
          <p:cNvSpPr/>
          <p:nvPr/>
        </p:nvSpPr>
        <p:spPr>
          <a:xfrm>
            <a:off x="427965" y="5310693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xmlns="" id="{2DE6C368-23FB-4F25-8150-299A5A95E750}"/>
              </a:ext>
            </a:extLst>
          </p:cNvPr>
          <p:cNvSpPr/>
          <p:nvPr/>
        </p:nvSpPr>
        <p:spPr>
          <a:xfrm>
            <a:off x="133541" y="2258060"/>
            <a:ext cx="331929" cy="220498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215762-13AA-4266-8783-D3EBCB00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576" y="1519141"/>
            <a:ext cx="7776864" cy="5006203"/>
          </a:xfrm>
        </p:spPr>
        <p:txBody>
          <a:bodyPr>
            <a:normAutofit fontScale="25000" lnSpcReduction="20000"/>
          </a:bodyPr>
          <a:lstStyle/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сравнивайте ребенка с окружающими.</a:t>
            </a:r>
          </a:p>
          <a:p>
            <a:pPr marL="361950" indent="-361950" eaLnBrk="1" hangingPunct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Доверяйте ребенку.</a:t>
            </a:r>
          </a:p>
          <a:p>
            <a:pPr marL="361950" indent="-361950" eaLnBrk="1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хвалите его, но так, чтобы он знал, за что.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Демонстрируйте образцы уверенного поведения, будьте во всем примером ребенку.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предъявляйте к ребенку завышенных требований. 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последовательны в воспитании ребенка. Не запрещайте без всяких причин того, что разрешали раньше.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делать ребенку меньше замечаний.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наказание лишь в крайних случаях.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унижайте ребенка, наказывая его.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с ребенком, не подрывайте авторитет других значимых взрослых людей. Например, нельзя говорить ребенку: «Много ваша учительница понимает, лучше меня слушай!».</a:t>
            </a:r>
          </a:p>
          <a:p>
            <a:pPr marL="361950" indent="-361950" eaLnBrk="1" hangingPunct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ему найти дело по душе.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2582A3-9291-42B7-92B0-311E7140F974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altLang="ru-RU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преодоления тревожности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F06DBCF1-1A17-4E30-A800-4593E29ED1A9}"/>
              </a:ext>
            </a:extLst>
          </p:cNvPr>
          <p:cNvSpPr/>
          <p:nvPr/>
        </p:nvSpPr>
        <p:spPr>
          <a:xfrm>
            <a:off x="8138535" y="5475288"/>
            <a:ext cx="499777" cy="36004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3A8E4970-1731-4CB7-8268-FED3F42B0863}"/>
              </a:ext>
            </a:extLst>
          </p:cNvPr>
          <p:cNvSpPr/>
          <p:nvPr/>
        </p:nvSpPr>
        <p:spPr>
          <a:xfrm>
            <a:off x="8278741" y="5924514"/>
            <a:ext cx="499777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5CDD691B-A32D-4265-8376-2E4732012721}"/>
              </a:ext>
            </a:extLst>
          </p:cNvPr>
          <p:cNvSpPr/>
          <p:nvPr/>
        </p:nvSpPr>
        <p:spPr>
          <a:xfrm>
            <a:off x="7702916" y="6123047"/>
            <a:ext cx="499777" cy="360040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0048D099-2086-4FB2-9FE1-9714FC3A48E4}"/>
              </a:ext>
            </a:extLst>
          </p:cNvPr>
          <p:cNvSpPr/>
          <p:nvPr/>
        </p:nvSpPr>
        <p:spPr>
          <a:xfrm>
            <a:off x="7106992" y="6439169"/>
            <a:ext cx="339527" cy="265267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xmlns="" id="{2F34F475-8E51-431C-9B7E-8CC55B0C79E5}"/>
              </a:ext>
            </a:extLst>
          </p:cNvPr>
          <p:cNvSpPr/>
          <p:nvPr/>
        </p:nvSpPr>
        <p:spPr>
          <a:xfrm>
            <a:off x="6860914" y="6525344"/>
            <a:ext cx="339527" cy="265267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1AF88711-E55C-4DC8-9518-6069E55636E2}"/>
              </a:ext>
            </a:extLst>
          </p:cNvPr>
          <p:cNvSpPr/>
          <p:nvPr/>
        </p:nvSpPr>
        <p:spPr>
          <a:xfrm>
            <a:off x="7998799" y="1569754"/>
            <a:ext cx="499777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378C5AD4-8283-432B-9F90-E8BC3786E4AC}"/>
              </a:ext>
            </a:extLst>
          </p:cNvPr>
          <p:cNvSpPr/>
          <p:nvPr/>
        </p:nvSpPr>
        <p:spPr>
          <a:xfrm>
            <a:off x="8464711" y="2033337"/>
            <a:ext cx="499777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EC45A556-8352-4C2A-847E-6D2BBC64DB87}"/>
              </a:ext>
            </a:extLst>
          </p:cNvPr>
          <p:cNvSpPr/>
          <p:nvPr/>
        </p:nvSpPr>
        <p:spPr>
          <a:xfrm>
            <a:off x="7839637" y="2266288"/>
            <a:ext cx="318324" cy="254178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518258E7-8EFD-4271-A1B5-F58B47DFD0BC}"/>
              </a:ext>
            </a:extLst>
          </p:cNvPr>
          <p:cNvSpPr/>
          <p:nvPr/>
        </p:nvSpPr>
        <p:spPr>
          <a:xfrm>
            <a:off x="8665501" y="1365418"/>
            <a:ext cx="339527" cy="254178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xmlns="" id="{2A484E42-D6F4-4668-8A89-3CE7A77B5416}"/>
              </a:ext>
            </a:extLst>
          </p:cNvPr>
          <p:cNvSpPr/>
          <p:nvPr/>
        </p:nvSpPr>
        <p:spPr>
          <a:xfrm>
            <a:off x="107333" y="6042966"/>
            <a:ext cx="441610" cy="275109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xmlns="" id="{8B808B72-FC42-45F5-8FDE-BE8D77F7862F}"/>
              </a:ext>
            </a:extLst>
          </p:cNvPr>
          <p:cNvSpPr/>
          <p:nvPr/>
        </p:nvSpPr>
        <p:spPr>
          <a:xfrm>
            <a:off x="298755" y="4356500"/>
            <a:ext cx="355761" cy="275109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xmlns="" id="{F28B9B3D-0FF7-4F14-A04A-20D871955ACB}"/>
              </a:ext>
            </a:extLst>
          </p:cNvPr>
          <p:cNvSpPr/>
          <p:nvPr/>
        </p:nvSpPr>
        <p:spPr>
          <a:xfrm>
            <a:off x="441530" y="5769386"/>
            <a:ext cx="499777" cy="360040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xmlns="" id="{72B9D0D8-3FC0-47F1-91DE-E548C8E2AC03}"/>
              </a:ext>
            </a:extLst>
          </p:cNvPr>
          <p:cNvSpPr/>
          <p:nvPr/>
        </p:nvSpPr>
        <p:spPr>
          <a:xfrm>
            <a:off x="91968" y="3600911"/>
            <a:ext cx="441610" cy="275109"/>
          </a:xfrm>
          <a:prstGeom prst="parallelogram">
            <a:avLst>
              <a:gd name="adj" fmla="val 38228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:a16="http://schemas.microsoft.com/office/drawing/2014/main" xmlns="" id="{24847663-ADBB-47C6-86D9-E5BCC85E79C6}"/>
              </a:ext>
            </a:extLst>
          </p:cNvPr>
          <p:cNvSpPr/>
          <p:nvPr/>
        </p:nvSpPr>
        <p:spPr>
          <a:xfrm>
            <a:off x="348665" y="1862601"/>
            <a:ext cx="499777" cy="36004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CB679B75-1D19-495B-925B-77C6AC087A9B}"/>
              </a:ext>
            </a:extLst>
          </p:cNvPr>
          <p:cNvSpPr/>
          <p:nvPr/>
        </p:nvSpPr>
        <p:spPr>
          <a:xfrm>
            <a:off x="91968" y="2552649"/>
            <a:ext cx="336802" cy="220704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xmlns="" id="{860236AE-AA5C-451F-8D6F-762EA938A33F}"/>
              </a:ext>
            </a:extLst>
          </p:cNvPr>
          <p:cNvSpPr/>
          <p:nvPr/>
        </p:nvSpPr>
        <p:spPr>
          <a:xfrm>
            <a:off x="179511" y="1492507"/>
            <a:ext cx="272975" cy="220705"/>
          </a:xfrm>
          <a:prstGeom prst="parallelogram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68671" y="1377113"/>
            <a:ext cx="776159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адаптировать детей к школе. Рекомендации родителям (законным представителям) детей с ограниченными возможностями здоровья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2500" y="5273415"/>
            <a:ext cx="76704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altLang="ru-RU" sz="1600" b="1" dirty="0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Кравчук Анастасия Геннадиевна, </a:t>
            </a:r>
          </a:p>
          <a:p>
            <a:pPr algn="r"/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ГБОУ школы-интерната №1 </a:t>
            </a:r>
          </a:p>
          <a:p>
            <a:pPr algn="r"/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ст. Елизаветинской</a:t>
            </a:r>
            <a:endParaRPr lang="ru-RU" altLang="ru-RU" sz="20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7283060" y="320750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Мои рисунки\работа\20161027_114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36933"/>
            <a:ext cx="4292645" cy="23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sz="2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  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непоседливость.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возбудимость.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 рук в основном развита лучше, чем мелкая моторика.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утомляемость, истощение нервной системы.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игровой деятельности приходит учебная.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уровень развития словесно-логического мышления (в дошкольном возрасте преобладающим было наглядно-образное мышление, если отставание в развитие у ребенка более 3 лет, то превалирующим остаётся наглядно-действенное мышление).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осознанной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саморефлексии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(начало формирования адекватной самооценки).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9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Особенности эмоционально-волевой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7-8 летнего ребенка с ОВЗ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еадекватность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тем стимулам, которыми они вызваны, на похвалу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повышенная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тревожность, склонность к страхам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 в виде гнева или подчёркнутого упрямства, обиды, ревности,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едность речевого словаря, обозначающего названия эмоций;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граниченные варианты способов выражения своих эмоций и недостаточное понимание эмоций других;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 эмоциональных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контактов;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смена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r="3045" b="7695"/>
          <a:stretch/>
        </p:blipFill>
        <p:spPr bwMode="auto">
          <a:xfrm>
            <a:off x="4805366" y="4401007"/>
            <a:ext cx="4095125" cy="2414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3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поддержки ребенка с ОВЗ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адаптации к школе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«Видишь 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получилось!»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Научите «есть слона по кусочкам».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Сравнивайте ребенка не с другими детьми, а с ним самим, показывая разницу чему он научился и где идет динамика.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стесняйтесь подчеркивать, что вы им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гордитесь.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поступки, а не самого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по возможности честно и терпеливо на любые вопросы ребенка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ребенка на ошибки.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последовательны в своих действиях и требованиях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добивайтесь успеха силой или манипуляцией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каждый день находить время, чтобы побыть наедине со своим ребенком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22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564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инструмент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школьной </a:t>
            </a:r>
            <a:r>
              <a:rPr lang="ru-RU" sz="280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Хухлаевой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Владимировны поможет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у которых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«нежелание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учиться и отрицательное отношение 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школе, а также повысит готовность к обучению остальных будущих первоклассников.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котенка и три горы на дороге к Знанию.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E:\Мои рисунки\Центр\IMG-20170329-WA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" b="9093"/>
          <a:stretch/>
        </p:blipFill>
        <p:spPr bwMode="auto">
          <a:xfrm>
            <a:off x="2051720" y="3429000"/>
            <a:ext cx="5455366" cy="2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детский телефон доверия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1526" y="1763814"/>
            <a:ext cx="2808312" cy="2106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6891" y="2480894"/>
            <a:ext cx="2784308" cy="2088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2153" y="3416572"/>
            <a:ext cx="2780897" cy="20856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4430" y="4136652"/>
            <a:ext cx="2780898" cy="20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81" y="1883173"/>
            <a:ext cx="77615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обучающихся начальной школы к современным условиям получения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6302" y="5665378"/>
            <a:ext cx="38352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Коровина Марина Александровна,</a:t>
            </a:r>
          </a:p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66302" y="5665378"/>
            <a:ext cx="38352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Коровина Марина Александровна,</a:t>
            </a:r>
          </a:p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ГБУ «Центр диагностики и консультирования» КК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Тамара\Desktop\Адаптация первоклассники\960_0_3_28.08.15_1сент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 bwMode="auto">
          <a:xfrm>
            <a:off x="2020155" y="3515544"/>
            <a:ext cx="3127910" cy="190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77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0" cy="55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141" y="285344"/>
            <a:ext cx="6125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и медико-социальную помощь                                                «Центр диагностики и консультирования» Краснодарского края</a:t>
            </a:r>
            <a:endParaRPr lang="ru-RU" b="1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1331640" y="263168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582045" y="1297799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197350" y="8685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968262" y="14260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82045" y="208205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7884368" y="6926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294013" y="1646493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3" y="226998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4" descr="http://1bezposrednikov.ru/var/uploads/ann/photo/approved/13997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9" y="1769991"/>
            <a:ext cx="5379282" cy="2805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7620310" y="26703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7884368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4451173"/>
            <a:ext cx="6984776" cy="1476164"/>
          </a:xfrm>
          <a:prstGeom prst="rect">
            <a:avLst/>
          </a:prstGeom>
          <a:solidFill>
            <a:srgbClr val="D5F4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8(861) 992-66-73</a:t>
            </a:r>
            <a:r>
              <a:rPr lang="en-US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http://cdik-center.ru/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alt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</a:t>
            </a: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0643" y="5675309"/>
            <a:ext cx="6215396" cy="504056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1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первоклассника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Тамара\Desktop\Адаптация первоклассники\960_0_3_91f779e2b28370f4d0f5dddf25bb405a_190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30" y="1357038"/>
            <a:ext cx="2916324" cy="209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Тамара\Desktop\Адаптация первоклассники\1248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2" y="4005064"/>
            <a:ext cx="2974408" cy="222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Тамара\Desktop\Адаптация первоклассники\8431269203-image_origin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" y="1357038"/>
            <a:ext cx="2981580" cy="204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Тамара\Desktop\Адаптация первоклассники\efc643a6271dc30acdd244cd82a533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/>
          <a:stretch/>
        </p:blipFill>
        <p:spPr bwMode="auto">
          <a:xfrm>
            <a:off x="5867030" y="4005064"/>
            <a:ext cx="2914096" cy="2223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 descr="C:\Users\Тамара\Desktop\Адаптация первоклассники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38" y="2564904"/>
            <a:ext cx="3024336" cy="230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мешает?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(Факторы, препятствующие успешной адаптации)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093" y="1628800"/>
            <a:ext cx="773324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и функциональная неготовность к условиям                              и требованиям процесса обучения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Несоответствующие требования педагога и родителей.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Перегрузки (эмоциональные, интеллектуальные и физические)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программ, методик, технологий возрастным                                 и индивидуальным возможностям ребенка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режима и организации учебных и внеучебных занятий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психического и физического здоровья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социальные условия</a:t>
            </a:r>
          </a:p>
        </p:txBody>
      </p:sp>
      <p:pic>
        <p:nvPicPr>
          <p:cNvPr id="9" name="Picture 2" descr="C:\Users\Тамара\Desktop\Адаптация первоклассники\upl_1510319944_99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06" y="4365104"/>
            <a:ext cx="3038408" cy="202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985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(Наиболее типичные проявления дезадаптации)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84784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сна, аппетита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неадекватные реакции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жалобы на усталость, головную боль, тошноту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страхи, навязчивые движения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темпа речи (запинки)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энурез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Тамара\Desktop\Адаптация первоклассники\adaptacija-k-shko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" y="4581128"/>
            <a:ext cx="280399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Тамара\Desktop\Адаптация первоклассники\school_vs-1024x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/>
          <a:stretch/>
        </p:blipFill>
        <p:spPr bwMode="auto">
          <a:xfrm>
            <a:off x="5745558" y="1700808"/>
            <a:ext cx="2948757" cy="181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451434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Астенические состояния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сопротивляемости организма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учебной мотивации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самооценки, повышенная тревожность, эмоциональное напряжение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361192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(Советы психолога)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66" y="1548368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Будите малыша спокойно и ласково, пусть его день начинается с вашей улыбки.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торопитесь, помните, что правильно рассчитать время — это ваша обязанность, не нужно подгонять ребенка.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дайте позавтракать первокласснику, даже если в школе предусмотрено питание.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прощайтесь с ребенком словами предупреждения.                               Лучше пожелайте ему удачного дня и не поскупитесь                                            на несколько ласковых слов.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встречайте ребенка вопросом, что он                                                                  сегодня получил. Дайте ему время немного                                       расслабиться и отдохнуть.</a:t>
            </a:r>
          </a:p>
        </p:txBody>
      </p:sp>
      <p:pic>
        <p:nvPicPr>
          <p:cNvPr id="5123" name="Picture 3" descr="C:\Users\Тамара\Desktop\Адаптация первоклассники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1917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(Советы психолога)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66" y="1548368"/>
            <a:ext cx="798500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малышу, если видите, что он хочет с вами чем-то поделиться — выслушайте. А если не высказывает желания обсуждать пройденный день — не заставляйте.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садитесь за уроки сразу после учебного дня. Дайте ребенку время на восстановление сил.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выполнения упражнений делайте небольшие паузы, чтобы ребенок мог немного отдохнуть.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Решайте возникающие педагогические проблемы без него,                                при необходимости советуйтесь с учителем или психологом.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Заканчивайте день позитивно. Не нужно                                                  выяснять отношения или напоминать                                                                       о завтрашнем тестировании, контрольной                                                         или других возможных трудностях.</a:t>
            </a:r>
          </a:p>
        </p:txBody>
      </p:sp>
      <p:pic>
        <p:nvPicPr>
          <p:cNvPr id="5124" name="Picture 4" descr="C:\Users\Тамара\Desktop\Адаптация первоклассники\unname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80" y="4597165"/>
            <a:ext cx="287044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05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4146" y="1268760"/>
            <a:ext cx="77615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среднего звена </a:t>
            </a:r>
          </a:p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среде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5670620"/>
            <a:ext cx="4992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Орлова Наталья Викторовна, педагог-психолог ГБУ «Центр диагностики и консультирования» КК</a:t>
            </a:r>
          </a:p>
        </p:txBody>
      </p:sp>
      <p:sp>
        <p:nvSpPr>
          <p:cNvPr id="26" name="Параллелограмм 25"/>
          <p:cNvSpPr/>
          <p:nvPr/>
        </p:nvSpPr>
        <p:spPr>
          <a:xfrm>
            <a:off x="7283060" y="320750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467544" y="220486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6A202D-3CD5-40D5-8A24-7969DA5AC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48" y="2620150"/>
            <a:ext cx="3940291" cy="262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57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1614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адаптации пятиклассника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008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F13FE503-47B2-4DBB-967F-31679511C3C0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268413"/>
            <a:ext cx="8229600" cy="5329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altLang="ru-RU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68B9DBC0-90B6-41BD-90DF-EFC2E5F28A3D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420813"/>
            <a:ext cx="8165604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классный руководитель;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учителя-предметники;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новых кабинетов;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со старшеклассниками;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возросший объем работ в классе и д/з;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рассогласованность, даже противоречивость требований отдельных педагогов;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или отсутствие контроля;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на каждом уроке приспосабливаться к  требованиям учителей;  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развитие навыков самостоятельной работы;</a:t>
            </a:r>
          </a:p>
          <a:p>
            <a:pPr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подросткового возраста. 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191C62-BBE3-4E4D-AEFC-4CA79CF20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8" y="5041981"/>
            <a:ext cx="258969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xmlns="" id="{2BCFB7EF-5C0B-489B-9191-59FC26ED1DB9}"/>
              </a:ext>
            </a:extLst>
          </p:cNvPr>
          <p:cNvSpPr/>
          <p:nvPr/>
        </p:nvSpPr>
        <p:spPr>
          <a:xfrm>
            <a:off x="7932314" y="5051901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1F21F8AC-A13A-4AE8-B830-577E4DED054A}"/>
              </a:ext>
            </a:extLst>
          </p:cNvPr>
          <p:cNvSpPr/>
          <p:nvPr/>
        </p:nvSpPr>
        <p:spPr>
          <a:xfrm>
            <a:off x="7771455" y="573325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496B8E4D-2F4A-4C80-AD1D-E18A72C9CAF1}"/>
              </a:ext>
            </a:extLst>
          </p:cNvPr>
          <p:cNvSpPr/>
          <p:nvPr/>
        </p:nvSpPr>
        <p:spPr>
          <a:xfrm>
            <a:off x="7164288" y="624533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xmlns="" id="{547350AD-EC2A-49BE-9614-B8175C4944CB}"/>
              </a:ext>
            </a:extLst>
          </p:cNvPr>
          <p:cNvSpPr/>
          <p:nvPr/>
        </p:nvSpPr>
        <p:spPr>
          <a:xfrm>
            <a:off x="8251536" y="5364126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2852</TotalTime>
  <Words>1193</Words>
  <Application>Microsoft Office PowerPoint</Application>
  <PresentationFormat>Экран (4:3)</PresentationFormat>
  <Paragraphs>160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Портрет первоклассника </vt:lpstr>
      <vt:lpstr>Что мешает? (Факторы, препятствующие успешной адаптации)</vt:lpstr>
      <vt:lpstr>Как узнать? (Наиболее типичные проявления дезадаптации)</vt:lpstr>
      <vt:lpstr>Как помочь? (Советы психолога)</vt:lpstr>
      <vt:lpstr>Как помочь? (Советы психолога)</vt:lpstr>
      <vt:lpstr>Презентация PowerPoint</vt:lpstr>
      <vt:lpstr>Проблемы адаптации пятиклассника </vt:lpstr>
      <vt:lpstr>Возрастные особенности младшего подростка </vt:lpstr>
      <vt:lpstr>Критерии готовности к обучению в средней школе</vt:lpstr>
      <vt:lpstr>Чем можно помочь?</vt:lpstr>
      <vt:lpstr>Презентация PowerPoint</vt:lpstr>
      <vt:lpstr>Презентация PowerPoint</vt:lpstr>
      <vt:lpstr>  Психологические особенности  7-8 летнего ребенка с ОВЗ   </vt:lpstr>
      <vt:lpstr>  Особенности эмоционально-волевой  сферы 7-8 летнего ребенка с ОВЗ</vt:lpstr>
      <vt:lpstr>  Методы поддержки ребенка с ОВЗ  в процессе адаптации к школе</vt:lpstr>
      <vt:lpstr>  Сказкотерапия как инструмент  профилактики школьной дезадаптации</vt:lpstr>
      <vt:lpstr>Общероссийский детский телефон доверия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Тамара</cp:lastModifiedBy>
  <cp:revision>220</cp:revision>
  <cp:lastPrinted>2016-10-28T09:22:46Z</cp:lastPrinted>
  <dcterms:created xsi:type="dcterms:W3CDTF">2014-12-22T09:35:09Z</dcterms:created>
  <dcterms:modified xsi:type="dcterms:W3CDTF">2020-08-12T11:59:40Z</dcterms:modified>
</cp:coreProperties>
</file>